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9" r:id="rId5"/>
    <p:sldId id="285" r:id="rId6"/>
    <p:sldId id="286" r:id="rId7"/>
    <p:sldId id="271" r:id="rId8"/>
    <p:sldId id="272" r:id="rId9"/>
    <p:sldId id="273" r:id="rId10"/>
    <p:sldId id="287" r:id="rId11"/>
    <p:sldId id="275" r:id="rId12"/>
    <p:sldId id="288" r:id="rId13"/>
    <p:sldId id="277" r:id="rId14"/>
    <p:sldId id="278" r:id="rId15"/>
    <p:sldId id="279" r:id="rId16"/>
    <p:sldId id="280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ebanketa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ebanketa.com/ru/myforms/statistic/?sessid=133ef75ac42569c9482cb02c6e15bfcc6aaae359&amp;form.uid=1538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ebanketa.com/ru/myforms/respondents/?sessid=133ef75ac42569c9482cb02c6e15bfcc6aaae359&amp;form.uid=15383&amp;answer.uid=32472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class.ru/node/24608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penclass.ru/node/24608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penclass.ru/node/24707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usar.soiro.ru/course/view.php?id=18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ebanket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81408"/>
            <a:ext cx="8316416" cy="9906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Применение эффективных технологий </a:t>
            </a:r>
            <a:br>
              <a:rPr lang="ru-RU" sz="2800" dirty="0" smtClean="0"/>
            </a:br>
            <a:r>
              <a:rPr lang="ru-RU" sz="2800" dirty="0" smtClean="0"/>
              <a:t> при подготовке  обучающихся к ОГЭ по химии (дистанционное обучение)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013176"/>
            <a:ext cx="4064496" cy="9829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Яковлева О.А., учитель химии МАОУ СОШ №28 г. Балаково Саратовской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661248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https://groups.dnevnik.ru/group.aspx?group=203084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4109" t="26605" r="15605" b="5896"/>
          <a:stretch>
            <a:fillRect/>
          </a:stretch>
        </p:blipFill>
        <p:spPr bwMode="auto">
          <a:xfrm>
            <a:off x="-1016" y="692696"/>
            <a:ext cx="91450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Текущий контроль знаний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507288" cy="112968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Тесты для текущего контроля знаний создаются на сайте </a:t>
            </a:r>
            <a:r>
              <a:rPr lang="ru-RU" sz="2400" u="sng" dirty="0" smtClean="0">
                <a:hlinkClick r:id="rId2"/>
              </a:rPr>
              <a:t>http://webanketa.com/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296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30422"/>
            <a:ext cx="61206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6220" r="15605"/>
          <a:stretch>
            <a:fillRect/>
          </a:stretch>
        </p:blipFill>
        <p:spPr bwMode="auto">
          <a:xfrm>
            <a:off x="0" y="518561"/>
            <a:ext cx="9144000" cy="571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теста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2304826"/>
          </a:xfrm>
        </p:spPr>
        <p:txBody>
          <a:bodyPr/>
          <a:lstStyle/>
          <a:p>
            <a:pPr lvl="0" algn="just"/>
            <a:r>
              <a:rPr lang="ru-RU" dirty="0" smtClean="0"/>
              <a:t>Структура теста должна соответствовать заданиям, предлагаемым в демонстрационном варианте ЕГЭ или ОГЭ;</a:t>
            </a:r>
          </a:p>
          <a:p>
            <a:pPr lvl="0" algn="just"/>
            <a:r>
              <a:rPr lang="ru-RU" dirty="0" smtClean="0"/>
              <a:t>Вопросы, предлагаемые в тесте, должны проверять знания и умения по теме занятия.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286124"/>
            <a:ext cx="8229600" cy="525732"/>
          </a:xfrm>
          <a:prstGeom prst="rect">
            <a:avLst/>
          </a:prstGeom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Проверка теста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3857628"/>
            <a:ext cx="8280920" cy="239844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66700" lvl="0" indent="-266700" algn="just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3100" dirty="0" smtClean="0"/>
              <a:t>Одними из основных преимуществ использования тестирования являются возможность автоматизации обработки результатов и быстрая проверка качества подготовки большого числа тестируемых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66700" lvl="0" indent="-266700" algn="just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3100" dirty="0" smtClean="0"/>
              <a:t>Проверку теста и занесение результатов в таблицу   оценок производит ведущий занятия.</a:t>
            </a: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308" t="5901" r="11415" b="17450"/>
          <a:stretch>
            <a:fillRect/>
          </a:stretch>
        </p:blipFill>
        <p:spPr bwMode="auto">
          <a:xfrm>
            <a:off x="683568" y="188640"/>
            <a:ext cx="7651590" cy="581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308" t="5901" r="11415" b="11150"/>
          <a:stretch>
            <a:fillRect/>
          </a:stretch>
        </p:blipFill>
        <p:spPr bwMode="auto">
          <a:xfrm>
            <a:off x="539552" y="161268"/>
            <a:ext cx="7908568" cy="650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Обратная связь с участниками тренинга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 smtClean="0"/>
              <a:t>Информацию о всех событиях, происходящих на тренинге участники читают в новостях группы.</a:t>
            </a:r>
          </a:p>
          <a:p>
            <a:pPr lvl="0" algn="just"/>
            <a:r>
              <a:rPr lang="ru-RU" dirty="0" smtClean="0"/>
              <a:t>Участники могут отправлять ведущим внутренние сообщения.</a:t>
            </a:r>
          </a:p>
          <a:p>
            <a:pPr lvl="0" algn="just"/>
            <a:r>
              <a:rPr lang="ru-RU" dirty="0" smtClean="0"/>
              <a:t>На каждой странице занятия участники могут оставлять комментарии, задавать вопросы ведущим.</a:t>
            </a:r>
          </a:p>
          <a:p>
            <a:pPr lvl="0" algn="just"/>
            <a:r>
              <a:rPr lang="ru-RU" dirty="0" smtClean="0"/>
              <a:t>Координатор организует обратную связь с ведущими, консультации по созданию и размещению учебно-методических материалов.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Подведение итогов тренинга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800" dirty="0" smtClean="0"/>
              <a:t>По окончании тренинга участникам необходимо пройти тренировочное тестирование ЕГЭ по темам спецификации в режиме </a:t>
            </a:r>
            <a:r>
              <a:rPr lang="en-US" sz="2800" dirty="0" smtClean="0"/>
              <a:t>on</a:t>
            </a:r>
            <a:r>
              <a:rPr lang="ru-RU" sz="2800" dirty="0" smtClean="0"/>
              <a:t>-</a:t>
            </a:r>
            <a:r>
              <a:rPr lang="en-US" sz="2800" dirty="0" smtClean="0"/>
              <a:t>line</a:t>
            </a:r>
            <a:r>
              <a:rPr lang="ru-RU" sz="2800" dirty="0" smtClean="0"/>
              <a:t> (часть 1), часть 2 выполняется и проверяется вручную.</a:t>
            </a:r>
          </a:p>
          <a:p>
            <a:pPr lvl="0" algn="just"/>
            <a:r>
              <a:rPr lang="ru-RU" sz="2800" dirty="0" smtClean="0"/>
              <a:t>Итоговой оценкой участия в тренинге является сумма баллов, набранная участником по итогам всех занятий. </a:t>
            </a:r>
          </a:p>
          <a:p>
            <a:pPr lvl="0" algn="just"/>
            <a:r>
              <a:rPr lang="ru-RU" sz="2800" dirty="0" smtClean="0"/>
              <a:t>По окончании тренинга участникам, набравшим не менее 150 баллов, выдается сертификат.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Опыт организации дистанционного обучения при подготовке к ГИА.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 smtClean="0">
                <a:latin typeface="Cambria" pitchFamily="18" charset="0"/>
              </a:rPr>
              <a:t>C</a:t>
            </a:r>
            <a:r>
              <a:rPr lang="ru-RU" sz="3200" dirty="0" smtClean="0"/>
              <a:t> целью подготовки выпускников к ГИА по химии с использованием дистанционных образовательных технологий учителями химии г. Балаково Саратовской области с 2011 г. проводятся дистанционные тренинги.</a:t>
            </a:r>
          </a:p>
          <a:p>
            <a:r>
              <a:rPr lang="ru-RU" sz="3200" dirty="0" smtClean="0"/>
              <a:t>Социальная сеть «Открытый класс»</a:t>
            </a:r>
          </a:p>
          <a:p>
            <a:r>
              <a:rPr lang="ru-RU" sz="3200" dirty="0" smtClean="0"/>
              <a:t>Портал ДОТ</a:t>
            </a:r>
            <a:endParaRPr lang="ru-RU" sz="3200" dirty="0" smtClean="0">
              <a:hlinkClick r:id="rId2"/>
            </a:endParaRPr>
          </a:p>
          <a:p>
            <a:r>
              <a:rPr lang="ru-RU" sz="3200" dirty="0" smtClean="0"/>
              <a:t>Социальная сеть  </a:t>
            </a:r>
            <a:r>
              <a:rPr lang="en-US" sz="3200" dirty="0" smtClean="0">
                <a:latin typeface="Cambria" pitchFamily="18" charset="0"/>
              </a:rPr>
              <a:t>Dnevnik.ru</a:t>
            </a:r>
            <a:endParaRPr lang="ru-RU" sz="3200" dirty="0" smtClean="0">
              <a:latin typeface="Cambria" pitchFamily="18" charset="0"/>
              <a:hlinkClick r:id="rId2"/>
            </a:endParaRPr>
          </a:p>
          <a:p>
            <a:pPr algn="just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7110" b="2568"/>
          <a:stretch>
            <a:fillRect/>
          </a:stretch>
        </p:blipFill>
        <p:spPr bwMode="auto">
          <a:xfrm>
            <a:off x="262732" y="188640"/>
            <a:ext cx="87737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805264"/>
            <a:ext cx="4439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hlinkClick r:id="rId2"/>
              </a:rPr>
              <a:t>http://www.openclass.ru/node/246081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6947" b="2556"/>
          <a:stretch>
            <a:fillRect/>
          </a:stretch>
        </p:blipFill>
        <p:spPr bwMode="auto">
          <a:xfrm>
            <a:off x="179512" y="214290"/>
            <a:ext cx="875463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6237312"/>
            <a:ext cx="4439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hlinkClick r:id="rId2"/>
              </a:rPr>
              <a:t>http://www.openclass.ru/node/247076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4583" r="26794" b="6250"/>
          <a:stretch>
            <a:fillRect/>
          </a:stretch>
        </p:blipFill>
        <p:spPr bwMode="auto">
          <a:xfrm>
            <a:off x="395536" y="260648"/>
            <a:ext cx="8393564" cy="550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5877272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 pitchFamily="18" charset="0"/>
                <a:hlinkClick r:id="rId3"/>
              </a:rPr>
              <a:t>http://edusar.soiro.ru/course/view.php?id=185</a:t>
            </a: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13105" r="15605"/>
          <a:stretch>
            <a:fillRect/>
          </a:stretch>
        </p:blipFill>
        <p:spPr bwMode="auto">
          <a:xfrm>
            <a:off x="35496" y="0"/>
            <a:ext cx="9073008" cy="602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6237312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https://groups.dnevnik.ru/group.aspx?group=203084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тренинга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56172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400" dirty="0" smtClean="0"/>
              <a:t>Развитие дистанционной подготовки учащихся к итоговой аттестации и поступлению в вузы.</a:t>
            </a:r>
          </a:p>
          <a:p>
            <a:pPr lvl="0" algn="just"/>
            <a:r>
              <a:rPr lang="ru-RU" sz="2400" dirty="0" smtClean="0"/>
              <a:t>Предоставление учащимся возможности проверить свои знания по химии.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Участники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тренинга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3140968"/>
            <a:ext cx="8229600" cy="1584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400" dirty="0" smtClean="0"/>
              <a:t>В тренинге могут принять участие учащиеся 9 - 11 классов, а также все желающие, планирующие сдавать ЕГЭ и ОГЭ.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414908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Ведущие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тренинга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5085184"/>
            <a:ext cx="8208912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Ведущими тренинга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являются учителя химии общеобразовательных учреждений</a:t>
            </a:r>
            <a:r>
              <a:rPr lang="ru-RU" sz="2200" dirty="0" smtClean="0"/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Порядок проведения тренинга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ru-RU" dirty="0" smtClean="0"/>
              <a:t>Материалы занятий  выставляются ведущим, в новостях сообщаются сроки выполнения заданий.</a:t>
            </a:r>
          </a:p>
          <a:p>
            <a:pPr lvl="0" algn="just"/>
            <a:r>
              <a:rPr lang="ru-RU" dirty="0" smtClean="0"/>
              <a:t>Обучение проводится индивидуально. </a:t>
            </a:r>
          </a:p>
          <a:p>
            <a:pPr lvl="0" algn="just"/>
            <a:r>
              <a:rPr lang="ru-RU" dirty="0" smtClean="0"/>
              <a:t>Участники самостоятельно изучают теоретический материал, предложенный ведущими, выполняют тренировочные задания, затем проходят тест по проверке знаний.</a:t>
            </a:r>
          </a:p>
          <a:p>
            <a:pPr lvl="0" algn="just"/>
            <a:r>
              <a:rPr lang="ru-RU" dirty="0" smtClean="0"/>
              <a:t>В качестве входного контроля участники проходят тестирование.</a:t>
            </a:r>
          </a:p>
          <a:p>
            <a:pPr lvl="0" algn="just"/>
            <a:r>
              <a:rPr lang="ru-RU" dirty="0" smtClean="0"/>
              <a:t>В процессе работы участник тренинга набирает баллы.</a:t>
            </a:r>
          </a:p>
          <a:p>
            <a:pPr lvl="0" algn="just"/>
            <a:r>
              <a:rPr lang="ru-RU" dirty="0" smtClean="0"/>
              <a:t>Оценки участников размещаются на специальной странице.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Структура проведения занятия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Ведущий разрабатывает занятие по одной из тем спецификации ЕГЭ или ОГЭ (на странице занятия размещается конспект, презентация, видео, рекомендации и комментарии к выполнению заданий и т.п.), предлагает учащимся задания для самостоятельной работы, тренировочные тесты.</a:t>
            </a:r>
          </a:p>
          <a:p>
            <a:pPr lvl="0" algn="just"/>
            <a:r>
              <a:rPr lang="ru-RU" dirty="0" smtClean="0"/>
              <a:t>После изучения теоретического материала и выполнения тренировочных заданий участники проходят тест для проверки знаний (часть 1 – в режиме </a:t>
            </a:r>
            <a:r>
              <a:rPr lang="en-US" dirty="0" smtClean="0"/>
              <a:t>on</a:t>
            </a:r>
            <a:r>
              <a:rPr lang="ru-RU" dirty="0" smtClean="0"/>
              <a:t>-</a:t>
            </a:r>
            <a:r>
              <a:rPr lang="en-US" dirty="0" smtClean="0"/>
              <a:t>line</a:t>
            </a:r>
            <a:r>
              <a:rPr lang="ru-RU" dirty="0" smtClean="0"/>
              <a:t>). Тесты  создаются на сайте </a:t>
            </a:r>
            <a:r>
              <a:rPr lang="ru-RU" u="sng" dirty="0" smtClean="0">
                <a:hlinkClick r:id="rId2"/>
              </a:rPr>
              <a:t>http://webanketa.com/</a:t>
            </a:r>
            <a:endParaRPr lang="ru-RU" dirty="0" smtClean="0"/>
          </a:p>
          <a:p>
            <a:pPr lvl="0" algn="just"/>
            <a:r>
              <a:rPr lang="ru-RU" dirty="0" smtClean="0"/>
              <a:t>Часть С участники выполняют вручную и размещают в виде прикреплённых файлов в одном из следующих форматов </a:t>
            </a:r>
            <a:r>
              <a:rPr lang="en-US" dirty="0" smtClean="0"/>
              <a:t>doc</a:t>
            </a:r>
            <a:r>
              <a:rPr lang="ru-RU" dirty="0" smtClean="0"/>
              <a:t>, </a:t>
            </a:r>
            <a:r>
              <a:rPr lang="en-US" dirty="0" err="1" smtClean="0"/>
              <a:t>docx</a:t>
            </a:r>
            <a:r>
              <a:rPr lang="ru-RU" dirty="0" smtClean="0"/>
              <a:t>, </a:t>
            </a:r>
            <a:r>
              <a:rPr lang="en-US" dirty="0" smtClean="0"/>
              <a:t>jpg</a:t>
            </a:r>
            <a:r>
              <a:rPr lang="ru-RU" dirty="0" smtClean="0"/>
              <a:t>, </a:t>
            </a:r>
            <a:r>
              <a:rPr lang="en-US" dirty="0" err="1" smtClean="0"/>
              <a:t>pdf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5B3875"/>
      </a:hlink>
      <a:folHlink>
        <a:srgbClr val="6B56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1281</TotalTime>
  <Words>447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Применение эффективных технологий   при подготовке  обучающихся к ОГЭ по химии (дистанционное обучение)</vt:lpstr>
      <vt:lpstr>         Опыт организации дистанционного обучения при подготовке к ГИА.</vt:lpstr>
      <vt:lpstr>Слайд 3</vt:lpstr>
      <vt:lpstr>Слайд 4</vt:lpstr>
      <vt:lpstr>Слайд 5</vt:lpstr>
      <vt:lpstr>Слайд 6</vt:lpstr>
      <vt:lpstr>Задачи тренинга</vt:lpstr>
      <vt:lpstr>Порядок проведения тренинга</vt:lpstr>
      <vt:lpstr>Структура проведения занятия</vt:lpstr>
      <vt:lpstr>Слайд 10</vt:lpstr>
      <vt:lpstr>Текущий контроль знаний</vt:lpstr>
      <vt:lpstr>Слайд 12</vt:lpstr>
      <vt:lpstr>Создание теста</vt:lpstr>
      <vt:lpstr>Слайд 14</vt:lpstr>
      <vt:lpstr>Слайд 15</vt:lpstr>
      <vt:lpstr>Обратная связь с участниками тренинга</vt:lpstr>
      <vt:lpstr>Подведение итогов тренинга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дистанционной подготовки учащихся к ЕГЭ и ГИА по химии</dc:title>
  <cp:lastModifiedBy>Home</cp:lastModifiedBy>
  <cp:revision>83</cp:revision>
  <dcterms:modified xsi:type="dcterms:W3CDTF">2017-02-20T17:19:46Z</dcterms:modified>
</cp:coreProperties>
</file>